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3730E4-EB68-094D-A2C3-B506FE30033E}" v="14" dt="2025-04-26T03:38:08.5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83"/>
    <p:restoredTop sz="94689"/>
  </p:normalViewPr>
  <p:slideViewPr>
    <p:cSldViewPr snapToGrid="0">
      <p:cViewPr varScale="1">
        <p:scale>
          <a:sx n="82" d="100"/>
          <a:sy n="82" d="100"/>
        </p:scale>
        <p:origin x="-128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195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258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115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099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752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4/25/25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087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4/25/25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177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4/25/25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869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4/25/25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77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4/25/25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5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4/25/25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170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154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E448DB1-4196-18A6-15DA-C72635C1B1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pic>
        <p:nvPicPr>
          <p:cNvPr id="18" name="Picture 17" descr="Colored pencils inside a pencil holder which is on top of a wood table">
            <a:extLst>
              <a:ext uri="{FF2B5EF4-FFF2-40B4-BE49-F238E27FC236}">
                <a16:creationId xmlns:a16="http://schemas.microsoft.com/office/drawing/2014/main" id="{B79EC992-032D-AD5F-CD7E-88CDA62BA2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730"/>
          <a:stretch/>
        </p:blipFill>
        <p:spPr>
          <a:xfrm>
            <a:off x="20" y="8775"/>
            <a:ext cx="12191980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F15DF8A-891A-1965-E372-1BA1F3B94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507179" y="173179"/>
            <a:ext cx="6858002" cy="651164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6000">
                <a:schemeClr val="bg1">
                  <a:alpha val="33000"/>
                </a:schemeClr>
              </a:gs>
              <a:gs pos="26000">
                <a:schemeClr val="bg1">
                  <a:alpha val="20000"/>
                </a:schemeClr>
              </a:gs>
              <a:gs pos="100000">
                <a:schemeClr val="bg1">
                  <a:alpha val="4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FBCB26-B2F2-4872-C2F5-A1B654750B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035" y="-2"/>
            <a:ext cx="11535680" cy="720810"/>
          </a:xfrm>
        </p:spPr>
        <p:txBody>
          <a:bodyPr anchor="b">
            <a:normAutofit/>
          </a:bodyPr>
          <a:lstStyle/>
          <a:p>
            <a:pPr algn="l"/>
            <a:r>
              <a:rPr lang="en-US" dirty="0"/>
              <a:t>A Cash Flow Forecasting &amp; Valuation Tool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9CD085-5821-4AB8-A751-FB09A2CCDC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292" y="1593551"/>
            <a:ext cx="3894600" cy="1044141"/>
          </a:xfrm>
        </p:spPr>
        <p:txBody>
          <a:bodyPr anchor="t">
            <a:normAutofit fontScale="92500" lnSpcReduction="20000"/>
          </a:bodyPr>
          <a:lstStyle/>
          <a:p>
            <a:pPr algn="l"/>
            <a:r>
              <a:rPr lang="en-US" sz="2200" dirty="0"/>
              <a:t>Transforming Financial data into valuation insights – one cash flow at a time.</a:t>
            </a:r>
          </a:p>
        </p:txBody>
      </p:sp>
      <p:pic>
        <p:nvPicPr>
          <p:cNvPr id="10" name="Picture 9" descr="Arrows pointing up">
            <a:extLst>
              <a:ext uri="{FF2B5EF4-FFF2-40B4-BE49-F238E27FC236}">
                <a16:creationId xmlns:a16="http://schemas.microsoft.com/office/drawing/2014/main" id="{9CE0D7B6-0967-3E18-FE1B-8B5254A7AC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098" y="2844405"/>
            <a:ext cx="1045778" cy="784334"/>
          </a:xfrm>
          <a:prstGeom prst="rect">
            <a:avLst/>
          </a:prstGeom>
        </p:spPr>
      </p:pic>
      <p:pic>
        <p:nvPicPr>
          <p:cNvPr id="14" name="Picture 13" descr="Magnifying glasses on yellow backdrop">
            <a:extLst>
              <a:ext uri="{FF2B5EF4-FFF2-40B4-BE49-F238E27FC236}">
                <a16:creationId xmlns:a16="http://schemas.microsoft.com/office/drawing/2014/main" id="{219E993A-AA8D-7C13-7F0C-1C79E3E281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098" y="3681866"/>
            <a:ext cx="1045778" cy="787487"/>
          </a:xfrm>
          <a:prstGeom prst="rect">
            <a:avLst/>
          </a:prstGeom>
        </p:spPr>
      </p:pic>
      <p:pic>
        <p:nvPicPr>
          <p:cNvPr id="22" name="Picture 21" descr="Multi-colored graph blocks">
            <a:extLst>
              <a:ext uri="{FF2B5EF4-FFF2-40B4-BE49-F238E27FC236}">
                <a16:creationId xmlns:a16="http://schemas.microsoft.com/office/drawing/2014/main" id="{52357C74-E4F8-9483-DFB4-E8F1F72D09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705" y="5393311"/>
            <a:ext cx="1064172" cy="784334"/>
          </a:xfrm>
          <a:prstGeom prst="rect">
            <a:avLst/>
          </a:prstGeom>
        </p:spPr>
      </p:pic>
      <p:pic>
        <p:nvPicPr>
          <p:cNvPr id="24" name="Picture 23" descr="An abstract blue pattern with numbers">
            <a:extLst>
              <a:ext uri="{FF2B5EF4-FFF2-40B4-BE49-F238E27FC236}">
                <a16:creationId xmlns:a16="http://schemas.microsoft.com/office/drawing/2014/main" id="{8D9CC64D-65C3-2DD2-B8AE-7B8C6EFC15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6098" y="4555850"/>
            <a:ext cx="1045779" cy="78433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5500C42-B262-5A2B-F593-B70E13D35E26}"/>
              </a:ext>
            </a:extLst>
          </p:cNvPr>
          <p:cNvSpPr txBox="1"/>
          <p:nvPr/>
        </p:nvSpPr>
        <p:spPr>
          <a:xfrm>
            <a:off x="1448744" y="3042304"/>
            <a:ext cx="5115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Pulls real-time financials using Yahoo Finance.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DFB8815-055E-B920-7CE7-C995360A8D61}"/>
              </a:ext>
            </a:extLst>
          </p:cNvPr>
          <p:cNvSpPr txBox="1"/>
          <p:nvPr/>
        </p:nvSpPr>
        <p:spPr>
          <a:xfrm>
            <a:off x="1516676" y="3923826"/>
            <a:ext cx="4551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Forecasts Free Cash Flow over 5 years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A5D0013-7CA7-C9CC-488B-D6FEEAC40054}"/>
              </a:ext>
            </a:extLst>
          </p:cNvPr>
          <p:cNvSpPr txBox="1"/>
          <p:nvPr/>
        </p:nvSpPr>
        <p:spPr>
          <a:xfrm>
            <a:off x="1516676" y="4601968"/>
            <a:ext cx="4069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Calculates Terminal Value, Enterprise Value and Equity Value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4C8FAE1-8A7D-6647-9C19-3783CA10F56F}"/>
              </a:ext>
            </a:extLst>
          </p:cNvPr>
          <p:cNvSpPr txBox="1"/>
          <p:nvPr/>
        </p:nvSpPr>
        <p:spPr>
          <a:xfrm>
            <a:off x="1468547" y="5462312"/>
            <a:ext cx="4599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Helps investors make wiser stock decisions. 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B06746AF-61A6-22F5-68D9-341F38B97EC3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227092" y="3411636"/>
            <a:ext cx="4865919" cy="311512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C977853-FF09-4C62-D6C7-3F785863AEF6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092382" y="806031"/>
            <a:ext cx="3848076" cy="1274774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E4EB470-3056-8D0D-0A49-13509601AFD9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306570" y="1593551"/>
            <a:ext cx="3576358" cy="176341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7157A2C0-E7AF-A54D-02BE-B64FF69C01B9}"/>
              </a:ext>
            </a:extLst>
          </p:cNvPr>
          <p:cNvSpPr txBox="1"/>
          <p:nvPr/>
        </p:nvSpPr>
        <p:spPr>
          <a:xfrm>
            <a:off x="9646631" y="765421"/>
            <a:ext cx="3160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By: Cristal Lopez</a:t>
            </a:r>
          </a:p>
        </p:txBody>
      </p:sp>
    </p:spTree>
    <p:extLst>
      <p:ext uri="{BB962C8B-B14F-4D97-AF65-F5344CB8AC3E}">
        <p14:creationId xmlns:p14="http://schemas.microsoft.com/office/powerpoint/2010/main" val="32801291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55</Words>
  <Application>Microsoft Macintosh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Neue Haas Grotesk Text Pro</vt:lpstr>
      <vt:lpstr>VanillaVTI</vt:lpstr>
      <vt:lpstr>A Cash Flow Forecasting &amp; Valuation Tool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Cristal L</dc:creator>
  <cp:lastModifiedBy>Cristal L</cp:lastModifiedBy>
  <cp:revision>2</cp:revision>
  <dcterms:created xsi:type="dcterms:W3CDTF">2025-04-26T03:06:37Z</dcterms:created>
  <dcterms:modified xsi:type="dcterms:W3CDTF">2025-04-26T03:40:44Z</dcterms:modified>
</cp:coreProperties>
</file>

<file path=docProps/thumbnail.jpeg>
</file>